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6" r:id="rId6"/>
    <p:sldId id="267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B461-7167-46D2-8BD6-4340AF31E072}" type="datetimeFigureOut">
              <a:rPr lang="fr-FR" smtClean="0"/>
              <a:t>01/12/2010</a:t>
            </a:fld>
            <a:endParaRPr lang="fr-F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E4BE7A-51C7-4658-B287-6AB9292E79B5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B461-7167-46D2-8BD6-4340AF31E072}" type="datetimeFigureOut">
              <a:rPr lang="fr-FR" smtClean="0"/>
              <a:t>01/12/2010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BE7A-51C7-4658-B287-6AB9292E79B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B461-7167-46D2-8BD6-4340AF31E072}" type="datetimeFigureOut">
              <a:rPr lang="fr-FR" smtClean="0"/>
              <a:t>01/12/2010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BE7A-51C7-4658-B287-6AB9292E79B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B461-7167-46D2-8BD6-4340AF31E072}" type="datetimeFigureOut">
              <a:rPr lang="fr-FR" smtClean="0"/>
              <a:t>01/12/2010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BE7A-51C7-4658-B287-6AB9292E79B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B461-7167-46D2-8BD6-4340AF31E072}" type="datetimeFigureOut">
              <a:rPr lang="fr-FR" smtClean="0"/>
              <a:t>01/12/2010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BE7A-51C7-4658-B287-6AB9292E79B5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B461-7167-46D2-8BD6-4340AF31E072}" type="datetimeFigureOut">
              <a:rPr lang="fr-FR" smtClean="0"/>
              <a:t>01/12/2010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BE7A-51C7-4658-B287-6AB9292E79B5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B461-7167-46D2-8BD6-4340AF31E072}" type="datetimeFigureOut">
              <a:rPr lang="fr-FR" smtClean="0"/>
              <a:t>01/12/2010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BE7A-51C7-4658-B287-6AB9292E79B5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B461-7167-46D2-8BD6-4340AF31E072}" type="datetimeFigureOut">
              <a:rPr lang="fr-FR" smtClean="0"/>
              <a:t>01/12/2010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BE7A-51C7-4658-B287-6AB9292E79B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B461-7167-46D2-8BD6-4340AF31E072}" type="datetimeFigureOut">
              <a:rPr lang="fr-FR" smtClean="0"/>
              <a:t>01/12/2010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BE7A-51C7-4658-B287-6AB9292E79B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B461-7167-46D2-8BD6-4340AF31E072}" type="datetimeFigureOut">
              <a:rPr lang="fr-FR" smtClean="0"/>
              <a:t>01/12/2010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BE7A-51C7-4658-B287-6AB9292E79B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B461-7167-46D2-8BD6-4340AF31E072}" type="datetimeFigureOut">
              <a:rPr lang="fr-FR" smtClean="0"/>
              <a:t>01/12/2010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BE7A-51C7-4658-B287-6AB9292E79B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D01B461-7167-46D2-8BD6-4340AF31E072}" type="datetimeFigureOut">
              <a:rPr lang="fr-FR" smtClean="0"/>
              <a:t>01/12/2010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AE4BE7A-51C7-4658-B287-6AB9292E79B5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2376264"/>
          </a:xfrm>
        </p:spPr>
        <p:txBody>
          <a:bodyPr/>
          <a:lstStyle/>
          <a:p>
            <a:r>
              <a:rPr lang="fr-FR" sz="4800" dirty="0" smtClean="0"/>
              <a:t>Plan Maroc Vert: quel avenir pour le petit paysan?</a:t>
            </a:r>
            <a:endParaRPr lang="fr-FR" sz="4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44008" y="5162128"/>
            <a:ext cx="3848472" cy="1219200"/>
          </a:xfrm>
        </p:spPr>
        <p:txBody>
          <a:bodyPr>
            <a:normAutofit/>
          </a:bodyPr>
          <a:lstStyle/>
          <a:p>
            <a:r>
              <a:rPr lang="fr-FR" dirty="0" smtClean="0"/>
              <a:t>EL FARAH Fatima Zahra</a:t>
            </a:r>
          </a:p>
          <a:p>
            <a:r>
              <a:rPr lang="fr-FR" dirty="0" smtClean="0"/>
              <a:t>CIRAD – UMR </a:t>
            </a:r>
            <a:r>
              <a:rPr lang="fr-FR" dirty="0" err="1" smtClean="0"/>
              <a:t>Tetis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818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91480"/>
          </a:xfrm>
        </p:spPr>
        <p:txBody>
          <a:bodyPr/>
          <a:lstStyle/>
          <a:p>
            <a:r>
              <a:rPr lang="fr-FR" sz="3200" dirty="0" smtClean="0"/>
              <a:t>Le Maroc: un pays à vocation agricole</a:t>
            </a:r>
            <a:endParaRPr lang="fr-FR" sz="3200" dirty="0"/>
          </a:p>
        </p:txBody>
      </p:sp>
      <p:sp>
        <p:nvSpPr>
          <p:cNvPr id="3" name="ZoneTexte 2"/>
          <p:cNvSpPr txBox="1"/>
          <p:nvPr/>
        </p:nvSpPr>
        <p:spPr>
          <a:xfrm>
            <a:off x="611560" y="1340768"/>
            <a:ext cx="784887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250000"/>
              </a:lnSpc>
              <a:buFontTx/>
              <a:buChar char="-"/>
            </a:pPr>
            <a:r>
              <a:rPr lang="fr-FR" dirty="0" smtClean="0"/>
              <a:t>De  12% à 19% du PIB selon les conjonctures climatique</a:t>
            </a:r>
          </a:p>
          <a:p>
            <a:pPr marL="285750" indent="-285750" algn="just">
              <a:lnSpc>
                <a:spcPct val="250000"/>
              </a:lnSpc>
              <a:buFontTx/>
              <a:buChar char="-"/>
            </a:pPr>
            <a:r>
              <a:rPr lang="fr-FR" dirty="0" smtClean="0"/>
              <a:t>21% de l’ensemble des exportations </a:t>
            </a:r>
          </a:p>
          <a:p>
            <a:pPr marL="285750" indent="-285750" algn="just">
              <a:lnSpc>
                <a:spcPct val="250000"/>
              </a:lnSpc>
              <a:buFontTx/>
              <a:buChar char="-"/>
            </a:pPr>
            <a:r>
              <a:rPr lang="fr-FR" dirty="0" smtClean="0"/>
              <a:t>19% de la valeur totale des importations  en moyenne des années 2003 à 2007</a:t>
            </a:r>
          </a:p>
          <a:p>
            <a:pPr marL="285750" indent="-285750" algn="just">
              <a:lnSpc>
                <a:spcPct val="250000"/>
              </a:lnSpc>
              <a:buFontTx/>
              <a:buChar char="-"/>
            </a:pPr>
            <a:r>
              <a:rPr lang="fr-FR" dirty="0" smtClean="0"/>
              <a:t>Assure la stabilité pour un tissu de producteurs très fragile</a:t>
            </a:r>
          </a:p>
          <a:p>
            <a:pPr algn="just">
              <a:lnSpc>
                <a:spcPct val="250000"/>
              </a:lnSpc>
            </a:pPr>
            <a:r>
              <a:rPr lang="fr-FR" dirty="0"/>
              <a:t> </a:t>
            </a:r>
            <a:r>
              <a:rPr lang="fr-FR" dirty="0" smtClean="0"/>
              <a:t>    (environ 13,5 des ruraux dépendent à 80% de l’agriculture)</a:t>
            </a:r>
          </a:p>
        </p:txBody>
      </p:sp>
    </p:spTree>
    <p:extLst>
      <p:ext uri="{BB962C8B-B14F-4D97-AF65-F5344CB8AC3E}">
        <p14:creationId xmlns:p14="http://schemas.microsoft.com/office/powerpoint/2010/main" val="290101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691480"/>
          </a:xfrm>
        </p:spPr>
        <p:txBody>
          <a:bodyPr/>
          <a:lstStyle/>
          <a:p>
            <a:r>
              <a:rPr lang="fr-FR" sz="3200" dirty="0" smtClean="0"/>
              <a:t>Contraintes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611560" y="980728"/>
            <a:ext cx="769835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dirty="0" smtClean="0"/>
              <a:t>Faible capacité d’investissement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dirty="0" smtClean="0"/>
              <a:t>Morcellement excessif (70% des terres ont moins de 5 ha)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dirty="0" smtClean="0"/>
              <a:t>Niveau d’organisation très faible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dirty="0" smtClean="0"/>
              <a:t>Agriculture moderne/agriculture traditionnelle</a:t>
            </a:r>
            <a:endParaRPr lang="fr-FR" dirty="0"/>
          </a:p>
        </p:txBody>
      </p:sp>
      <p:sp>
        <p:nvSpPr>
          <p:cNvPr id="8" name="Croix 7"/>
          <p:cNvSpPr/>
          <p:nvPr/>
        </p:nvSpPr>
        <p:spPr>
          <a:xfrm>
            <a:off x="3923928" y="3861048"/>
            <a:ext cx="1368152" cy="1296144"/>
          </a:xfrm>
          <a:prstGeom prst="plus">
            <a:avLst>
              <a:gd name="adj" fmla="val 411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1979712" y="5313982"/>
            <a:ext cx="54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dirty="0" smtClean="0"/>
              <a:t>Contexte mondial: sécurité alimentaire et compétitivité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686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/>
          <a:lstStyle/>
          <a:p>
            <a:r>
              <a:rPr lang="fr-FR" sz="4800" dirty="0" smtClean="0"/>
              <a:t>Plan Maroc Vert</a:t>
            </a:r>
            <a:endParaRPr lang="fr-FR" sz="4800" dirty="0"/>
          </a:p>
        </p:txBody>
      </p:sp>
      <p:sp>
        <p:nvSpPr>
          <p:cNvPr id="3" name="ZoneTexte 2"/>
          <p:cNvSpPr txBox="1"/>
          <p:nvPr/>
        </p:nvSpPr>
        <p:spPr>
          <a:xfrm>
            <a:off x="611560" y="1700808"/>
            <a:ext cx="7920880" cy="4204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 smtClean="0"/>
              <a:t>- Le </a:t>
            </a:r>
            <a:r>
              <a:rPr lang="fr-FR" dirty="0"/>
              <a:t>renforcement de la part de l’agriculture dans le produit intérieur brut (PIB) de 70 à 100 Mds MAD, sachant que le PIB agricole actuel s’élève à 74 Mds MAD.</a:t>
            </a:r>
            <a:br>
              <a:rPr lang="fr-FR" dirty="0"/>
            </a:br>
            <a:r>
              <a:rPr lang="fr-FR" dirty="0"/>
              <a:t>- La création de 1,5 Millions d’emplois supplémentaires.</a:t>
            </a:r>
            <a:br>
              <a:rPr lang="fr-FR" dirty="0"/>
            </a:br>
            <a:r>
              <a:rPr lang="fr-FR" dirty="0"/>
              <a:t>- La Lutte contre la pauvreté et l’amélioration du revenu agricole de 2 à 3 fois en faveur de 3 millions de ruraux.</a:t>
            </a:r>
            <a:br>
              <a:rPr lang="fr-FR" dirty="0"/>
            </a:br>
            <a:r>
              <a:rPr lang="fr-FR" dirty="0"/>
              <a:t>- L’accroissement de la valeur des exportations de 8 à 44 Mds MAD pour les filières où le Maroc est compétitif (agrumes, olivier, les fruits et légumes).</a:t>
            </a:r>
            <a:br>
              <a:rPr lang="fr-FR" dirty="0"/>
            </a:br>
            <a:r>
              <a:rPr lang="fr-FR" dirty="0"/>
              <a:t>- Le lancement d’une nouvelle vague d’investissements estimés à 10 milliards de MAD annuellement par la mise en place de 1506 projets.</a:t>
            </a:r>
          </a:p>
        </p:txBody>
      </p:sp>
    </p:spTree>
    <p:extLst>
      <p:ext uri="{BB962C8B-B14F-4D97-AF65-F5344CB8AC3E}">
        <p14:creationId xmlns:p14="http://schemas.microsoft.com/office/powerpoint/2010/main" val="4681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1772816"/>
            <a:ext cx="4176464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dirty="0"/>
              <a:t>L’investissement intensif dans une agriculture techniquement maîtrisée, productive touchant les exploitations moyennes et haut de gamme; c’est l’agriculture des filières à hautes valeurs ajoutées. Cette agriculture connaitra un investissement lourd basé sur des conventions avec des partenaires investisseurs et agriculteurs couvrant plus de 1000 projets à forte valeur ajoutée</a:t>
            </a:r>
            <a:endParaRPr lang="en-US" dirty="0"/>
          </a:p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5148064" y="1718806"/>
            <a:ext cx="37444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dirty="0"/>
              <a:t>Le deuxième veut faire de l’agriculture vivrière un élément majeur de la sécurité alimentaire. Les pouvoirs visent à la faire évoluer à une agriculture rentable et diversifiée.</a:t>
            </a:r>
            <a:endParaRPr lang="en-US" dirty="0"/>
          </a:p>
          <a:p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7200" y="188640"/>
            <a:ext cx="8229600" cy="69148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fr-FR" sz="3200" dirty="0" smtClean="0"/>
              <a:t>Le PMV: une politique globale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63122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395288" y="1484784"/>
            <a:ext cx="8353425" cy="923330"/>
          </a:xfrm>
          <a:prstGeom prst="rect">
            <a:avLst/>
          </a:prstGeom>
          <a:noFill/>
          <a:ln w="508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rtl="0">
              <a:spcBef>
                <a:spcPct val="50000"/>
              </a:spcBef>
            </a:pPr>
            <a:r>
              <a:rPr lang="fr-FR" b="1" dirty="0">
                <a:solidFill>
                  <a:schemeClr val="tx2"/>
                </a:solidFill>
              </a:rPr>
              <a:t>Projets de reconversion</a:t>
            </a:r>
            <a:r>
              <a:rPr lang="ar-MA" dirty="0"/>
              <a:t> </a:t>
            </a:r>
            <a:r>
              <a:rPr lang="fr-FR" b="1" dirty="0"/>
              <a:t>: Ils visent la reconversion des exploitations fragiles de la céréaliculture vers des cultures à haute valeur ajoutée et moins sensibles à la volatilité de la pluie tel l’oléiculture. </a:t>
            </a:r>
            <a:endParaRPr lang="fr-FR" dirty="0"/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95288" y="2924646"/>
            <a:ext cx="8353425" cy="646331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rtl="0">
              <a:spcBef>
                <a:spcPct val="50000"/>
              </a:spcBef>
            </a:pPr>
            <a:r>
              <a:rPr lang="fr-FR" b="1" dirty="0">
                <a:solidFill>
                  <a:schemeClr val="tx2"/>
                </a:solidFill>
              </a:rPr>
              <a:t>Projets de diversification/ de niche</a:t>
            </a:r>
            <a:r>
              <a:rPr lang="ar-MA" b="1" dirty="0">
                <a:solidFill>
                  <a:schemeClr val="tx2"/>
                </a:solidFill>
              </a:rPr>
              <a:t> </a:t>
            </a:r>
            <a:r>
              <a:rPr lang="ar-MA" dirty="0">
                <a:solidFill>
                  <a:schemeClr val="tx2"/>
                </a:solidFill>
              </a:rPr>
              <a:t>: </a:t>
            </a:r>
            <a:r>
              <a:rPr lang="fr-FR" b="1" dirty="0"/>
              <a:t>Ils visent à assurer à l’agriculteur un revenu complémentaire à celui de l’activité principale</a:t>
            </a:r>
            <a:r>
              <a:rPr lang="ar-MA" b="1" dirty="0"/>
              <a:t>.</a:t>
            </a:r>
            <a:r>
              <a:rPr lang="ar-MA" dirty="0"/>
              <a:t> </a:t>
            </a:r>
            <a:endParaRPr lang="fr-FR" dirty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95288" y="4148609"/>
            <a:ext cx="8353425" cy="954087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rtl="0">
              <a:spcBef>
                <a:spcPct val="50000"/>
              </a:spcBef>
            </a:pPr>
            <a:r>
              <a:rPr lang="fr-FR" b="1" dirty="0">
                <a:solidFill>
                  <a:schemeClr val="tx2"/>
                </a:solidFill>
              </a:rPr>
              <a:t>Projets d’intensification/ valorisation</a:t>
            </a:r>
            <a:r>
              <a:rPr lang="ar-MA" dirty="0">
                <a:solidFill>
                  <a:schemeClr val="tx2"/>
                </a:solidFill>
              </a:rPr>
              <a:t> </a:t>
            </a:r>
            <a:r>
              <a:rPr lang="fr-FR" b="1" dirty="0"/>
              <a:t>: Ils visent une meilleure productivité et une meilleure valorisation, et ce en maitrisant l’itinéraire technique et la commercialisation. Ils concernent l’arboriculture, l’élevage ovin</a:t>
            </a:r>
            <a:r>
              <a:rPr lang="ar-MA" b="1" dirty="0"/>
              <a:t>…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974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91480"/>
          </a:xfrm>
        </p:spPr>
        <p:txBody>
          <a:bodyPr/>
          <a:lstStyle/>
          <a:p>
            <a:r>
              <a:rPr lang="fr-FR" sz="3200" dirty="0" smtClean="0"/>
              <a:t>L’agrégation: nouveau mode d’organisation</a:t>
            </a:r>
            <a:endParaRPr lang="fr-FR" sz="3200" dirty="0"/>
          </a:p>
        </p:txBody>
      </p:sp>
      <p:sp>
        <p:nvSpPr>
          <p:cNvPr id="3" name="ZoneTexte 2"/>
          <p:cNvSpPr txBox="1"/>
          <p:nvPr/>
        </p:nvSpPr>
        <p:spPr>
          <a:xfrm>
            <a:off x="323528" y="1268760"/>
            <a:ext cx="81369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fr-FR" dirty="0"/>
              <a:t>partenariat gagnant-gagnant entre l’amont productif et l’aval commercial et/ou industriel</a:t>
            </a:r>
            <a:r>
              <a:rPr lang="fr-FR" dirty="0" smtClean="0"/>
              <a:t>.</a:t>
            </a:r>
          </a:p>
          <a:p>
            <a:pPr algn="just">
              <a:lnSpc>
                <a:spcPct val="200000"/>
              </a:lnSpc>
            </a:pPr>
            <a:r>
              <a:rPr lang="fr-FR" dirty="0"/>
              <a:t>L’agrégation est un partenariat volontaire entre différentes parties pour la réalisation d’un objectif commun. Ce système repose sur le fait d’intégrer un certain nombre d’agriculteurs (agrégés) autour d’un </a:t>
            </a:r>
            <a:r>
              <a:rPr lang="fr-FR" dirty="0" smtClean="0"/>
              <a:t>investisseur </a:t>
            </a:r>
            <a:r>
              <a:rPr lang="fr-FR" dirty="0"/>
              <a:t>(agrégateur) disposant d’une forte capacité managériale, financière et technique lui permettant d’optimiser le processus de production.</a:t>
            </a:r>
          </a:p>
        </p:txBody>
      </p:sp>
    </p:spTree>
    <p:extLst>
      <p:ext uri="{BB962C8B-B14F-4D97-AF65-F5344CB8AC3E}">
        <p14:creationId xmlns:p14="http://schemas.microsoft.com/office/powerpoint/2010/main" val="263803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2"/>
          <p:cNvSpPr/>
          <p:nvPr/>
        </p:nvSpPr>
        <p:spPr>
          <a:xfrm>
            <a:off x="3203848" y="3212976"/>
            <a:ext cx="2232248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L’agrégation</a:t>
            </a:r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>
            <a:off x="5436096" y="3573016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gauche 4"/>
          <p:cNvSpPr/>
          <p:nvPr/>
        </p:nvSpPr>
        <p:spPr>
          <a:xfrm>
            <a:off x="2627784" y="3573016"/>
            <a:ext cx="576064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vers le haut 5"/>
          <p:cNvSpPr/>
          <p:nvPr/>
        </p:nvSpPr>
        <p:spPr>
          <a:xfrm>
            <a:off x="4067944" y="2780928"/>
            <a:ext cx="252028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2195736" y="1232756"/>
            <a:ext cx="3960440" cy="1188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L’agrégateur</a:t>
            </a:r>
          </a:p>
          <a:p>
            <a:pPr algn="ctr">
              <a:lnSpc>
                <a:spcPct val="150000"/>
              </a:lnSpc>
            </a:pPr>
            <a:r>
              <a:rPr lang="fr-FR" dirty="0" smtClean="0"/>
              <a:t>Accès au foncier </a:t>
            </a:r>
            <a:r>
              <a:rPr lang="fr-FR" dirty="0" smtClean="0"/>
              <a:t>sans </a:t>
            </a:r>
            <a:r>
              <a:rPr lang="fr-FR" dirty="0" smtClean="0"/>
              <a:t>mobilisation excessive des capitaux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179512" y="2996952"/>
            <a:ext cx="2376264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fr-FR" sz="2000" dirty="0" smtClean="0"/>
              <a:t>Consommateur</a:t>
            </a:r>
            <a:r>
              <a:rPr lang="fr-FR" dirty="0" smtClean="0"/>
              <a:t> </a:t>
            </a:r>
          </a:p>
          <a:p>
            <a:pPr algn="ctr"/>
            <a:endParaRPr lang="fr-FR" dirty="0" smtClean="0"/>
          </a:p>
          <a:p>
            <a:pPr algn="ctr"/>
            <a:r>
              <a:rPr lang="fr-FR" dirty="0" smtClean="0"/>
              <a:t>Stabilité des prix</a:t>
            </a:r>
          </a:p>
          <a:p>
            <a:pPr marL="285750" indent="-285750" algn="ctr">
              <a:buFontTx/>
              <a:buChar char="-"/>
            </a:pP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5940152" y="2636912"/>
            <a:ext cx="3096344" cy="3816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200000"/>
              </a:lnSpc>
            </a:pPr>
            <a:r>
              <a:rPr lang="fr-FR" sz="2400" dirty="0" smtClean="0"/>
              <a:t>L’agrégé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sz="1600" dirty="0" smtClean="0"/>
              <a:t>Meilleure valorisation de la production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sz="1600" dirty="0" smtClean="0"/>
              <a:t>Transfert de compétences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sz="1600" dirty="0" smtClean="0"/>
              <a:t>Fourniture d’intrants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sz="1600" dirty="0" smtClean="0"/>
              <a:t>Accès aux marchés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sz="1600" dirty="0" smtClean="0"/>
              <a:t>Partage des risques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08562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8" y="1542407"/>
            <a:ext cx="7848872" cy="2750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50000"/>
              </a:lnSpc>
            </a:pPr>
            <a:r>
              <a:rPr lang="fr-FR" dirty="0" smtClean="0"/>
              <a:t>L’agrégation ne risque-t-elle pas de transformer la population active des petites exploitations en des </a:t>
            </a:r>
            <a:r>
              <a:rPr lang="fr-FR" dirty="0" smtClean="0"/>
              <a:t>salariés et de conduire à l’absorption de l’agriculture solidaire par l’agriculture moderne accentuant ainsi la concentration des terres?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30886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écutif">
  <a:themeElements>
    <a:clrScheme name="Exécutif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écutif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écutif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828</TotalTime>
  <Words>458</Words>
  <Application>Microsoft Office PowerPoint</Application>
  <PresentationFormat>Affichage à l'écran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Exécutif</vt:lpstr>
      <vt:lpstr>Plan Maroc Vert: quel avenir pour le petit paysan?</vt:lpstr>
      <vt:lpstr>Le Maroc: un pays à vocation agricole</vt:lpstr>
      <vt:lpstr>Contraintes </vt:lpstr>
      <vt:lpstr>Plan Maroc Vert</vt:lpstr>
      <vt:lpstr>Présentation PowerPoint</vt:lpstr>
      <vt:lpstr>Présentation PowerPoint</vt:lpstr>
      <vt:lpstr>L’agrégation: nouveau mode d’organisation</vt:lpstr>
      <vt:lpstr>Présentation PowerPoint</vt:lpstr>
      <vt:lpstr>Présentation PowerPoint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Maroc Vert: quel avenir pour le petit paysan?</dc:title>
  <dc:creator>EL FARAH AMINE</dc:creator>
  <cp:lastModifiedBy>EL FARAH AMINE</cp:lastModifiedBy>
  <cp:revision>21</cp:revision>
  <dcterms:created xsi:type="dcterms:W3CDTF">2010-11-30T19:55:49Z</dcterms:created>
  <dcterms:modified xsi:type="dcterms:W3CDTF">2010-12-01T19:31:38Z</dcterms:modified>
</cp:coreProperties>
</file>